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0" r:id="rId5"/>
    <p:sldId id="291" r:id="rId6"/>
    <p:sldId id="292" r:id="rId7"/>
    <p:sldId id="293" r:id="rId8"/>
    <p:sldId id="297" r:id="rId9"/>
    <p:sldId id="298" r:id="rId10"/>
    <p:sldId id="299" r:id="rId11"/>
    <p:sldId id="300" r:id="rId12"/>
    <p:sldId id="301" r:id="rId13"/>
    <p:sldId id="3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34" autoAdjust="0"/>
  </p:normalViewPr>
  <p:slideViewPr>
    <p:cSldViewPr snapToGrid="0">
      <p:cViewPr varScale="1">
        <p:scale>
          <a:sx n="57" d="100"/>
          <a:sy n="57" d="100"/>
        </p:scale>
        <p:origin x="42" y="1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308F39-D93A-4756-A866-21281A0C45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F384A-519F-416A-8297-B76185DD7F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E1D90-EDE2-4B0F-92DB-1B1652DE362C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595E3-CF89-4F2B-8D0C-DADF4448B6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F38EB-0EFF-49A0-B4FD-F080E31272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6339A-6F97-4602-9BF0-B1EC057BC4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71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39F45-10EA-419C-BFF8-3FC221C450AF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87097-59DF-45B6-ADA2-466050DA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8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0216" y="0"/>
            <a:ext cx="5248656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937760"/>
            <a:ext cx="2093976" cy="1298448"/>
          </a:xfrm>
        </p:spPr>
        <p:txBody>
          <a:bodyPr lIns="0" tIns="0" rIns="0" bIns="0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9232" y="4937760"/>
            <a:ext cx="2706624" cy="129844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5F8675-1582-30A9-9D08-1AF3BF61F0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1188720"/>
            <a:ext cx="5193792" cy="37084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655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04" y="493776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7112" y="493776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7104" y="1170432"/>
            <a:ext cx="5056632" cy="30175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0" y="4197096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0181F24-18F5-3980-2B21-DA0FD79D06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84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7104" y="640080"/>
            <a:ext cx="5056632" cy="5312664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3824" y="118872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928" y="2715768"/>
            <a:ext cx="530352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7104" y="5952744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825FF-75DF-B767-41D6-190E8306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188720"/>
            <a:ext cx="2093976" cy="1298448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1D2EB63-3FA1-F6BD-7216-9C7349C745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216" y="5952744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78C864C-76E7-4890-99C4-640B97F3A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46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04" y="118872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7112" y="118872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28816" y="2715768"/>
            <a:ext cx="5056632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7104" y="5952744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C3B4514-6A17-D389-614B-340D1A9079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216" y="3337560"/>
            <a:ext cx="5285232" cy="2807208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544" y="4453128"/>
            <a:ext cx="2093976" cy="1298448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89720" y="4946904"/>
            <a:ext cx="2334105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28816" y="640080"/>
            <a:ext cx="5074920" cy="3529584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9614E7-93A1-2EB2-7071-933EE3A54A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8544" y="4946904"/>
            <a:ext cx="2334105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76086A-3AF1-608C-086C-1386118546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9D1DC7F-1344-6694-B14E-E18059A8A2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75688"/>
            <a:ext cx="5193792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Artists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72C54D8-A575-84F5-CA8F-E01CC873C7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216" y="1088136"/>
            <a:ext cx="2926080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b="0" i="1" cap="all" spc="-300" baseline="0">
                <a:solidFill>
                  <a:schemeClr val="accent2"/>
                </a:solidFill>
                <a:latin typeface="Sagona ExtraLight" panose="02020303050505020204" pitchFamily="18" charset="0"/>
              </a:defRPr>
            </a:lvl1pPr>
          </a:lstStyle>
          <a:p>
            <a:pPr lvl="0"/>
            <a:r>
              <a:rPr lang="en-US" dirty="0"/>
              <a:t>The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5B7EF69-EFB1-1D6F-B544-4912FBE511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4453128"/>
            <a:ext cx="2334105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8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34840" y="2715768"/>
            <a:ext cx="329184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4840" y="1188720"/>
            <a:ext cx="714146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928" y="2715768"/>
            <a:ext cx="329184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4840" y="5952744"/>
            <a:ext cx="3291840" cy="57607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825FF-75DF-B767-41D6-190E8306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18872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1D2EB63-3FA1-F6BD-7216-9C7349C745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216" y="5952744"/>
            <a:ext cx="3291840" cy="57607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 27">
            <a:extLst>
              <a:ext uri="{FF2B5EF4-FFF2-40B4-BE49-F238E27FC236}">
                <a16:creationId xmlns:a16="http://schemas.microsoft.com/office/drawing/2014/main" id="{D30076CD-1679-39AC-6932-44F6D0FC02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84464" y="2715768"/>
            <a:ext cx="329184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EA4428-5EBF-5246-98E3-C429779302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4464" y="5952744"/>
            <a:ext cx="3291840" cy="57607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1F4CC1B-CBCF-08D8-98A8-92C6CFC952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91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4910328"/>
            <a:ext cx="2093976" cy="1298448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87A2B4C-7BEE-2994-9503-291B1FCA1C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8816" y="2157984"/>
            <a:ext cx="5193792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Thank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8CFA9F-DE3A-01BF-5671-7C3D9C10D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8816" y="3182112"/>
            <a:ext cx="2926080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b="0" i="1" cap="all" spc="-300" baseline="0">
                <a:solidFill>
                  <a:schemeClr val="accent2"/>
                </a:solidFill>
                <a:latin typeface="Sagona ExtraLight" panose="02020303050505020204" pitchFamily="18" charset="0"/>
              </a:defRPr>
            </a:lvl1pPr>
          </a:lstStyle>
          <a:p>
            <a:pPr lvl="0"/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28891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76C18B-AA48-4FCE-BAAD-5DBC12C0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188720"/>
            <a:ext cx="2093976" cy="1298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1FB66-62D3-4BB2-80D7-052576C61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2286" y="1188719"/>
            <a:ext cx="8461513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07FA1D3-9EB2-469D-8E61-4D74D69E3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C283F-D9F5-0E17-1CF5-6D5266ABC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5216" y="182880"/>
            <a:ext cx="2432304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 cap="all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BELLOWS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E8875-6BEB-943A-C191-A85D7BE82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1432" y="182880"/>
            <a:ext cx="2432304" cy="356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711B4F-C250-E722-E5CC-7530382FAA85}"/>
              </a:ext>
            </a:extLst>
          </p:cNvPr>
          <p:cNvCxnSpPr/>
          <p:nvPr userDrawn="1"/>
        </p:nvCxnSpPr>
        <p:spPr>
          <a:xfrm>
            <a:off x="0" y="640078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7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5" r:id="rId6"/>
    <p:sldLayoutId id="214748367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06E92-4B42-895A-541E-C863D358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414" y="4391555"/>
            <a:ext cx="2093976" cy="1298448"/>
          </a:xfrm>
        </p:spPr>
        <p:txBody>
          <a:bodyPr/>
          <a:lstStyle/>
          <a:p>
            <a:pPr algn="ctr"/>
            <a:r>
              <a:rPr lang="en-US" dirty="0"/>
              <a:t>By :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C85A66-57E3-D5B6-6901-EEC92CA8D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22966" y="874684"/>
            <a:ext cx="5193792" cy="3708400"/>
          </a:xfrm>
        </p:spPr>
        <p:txBody>
          <a:bodyPr/>
          <a:lstStyle/>
          <a:p>
            <a:pPr algn="ctr"/>
            <a:r>
              <a:rPr lang="en-US" dirty="0"/>
              <a:t>SHELF </a:t>
            </a:r>
            <a:r>
              <a:rPr lang="en-US" b="0" i="1" dirty="0">
                <a:latin typeface="Sagona ExtraLight" panose="02020303050505020204" pitchFamily="18" charset="0"/>
                <a:ea typeface="+mj-ea"/>
                <a:cs typeface="Posterama" panose="020B0504020200020000" pitchFamily="34" charset="0"/>
              </a:rPr>
              <a:t>VISION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D27A7A-B511-B4CB-0C24-41E0629B2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8359" y="4810970"/>
            <a:ext cx="4408086" cy="1298448"/>
          </a:xfrm>
        </p:spPr>
        <p:txBody>
          <a:bodyPr>
            <a:normAutofit/>
          </a:bodyPr>
          <a:lstStyle/>
          <a:p>
            <a:pPr algn="ctr"/>
            <a:r>
              <a:rPr lang="en-US" sz="2400" b="0" dirty="0">
                <a:effectLst/>
                <a:latin typeface="Avenir Next LT Pro" panose="020B0504020202020204" pitchFamily="34" charset="77"/>
              </a:rPr>
              <a:t>Nathan Little &amp; Colin Kirby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14C9C-33E7-3EA6-07C5-BD04B897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333"/>
          <a:stretch/>
        </p:blipFill>
        <p:spPr>
          <a:xfrm>
            <a:off x="5181600" y="0"/>
            <a:ext cx="70104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8D61E6-177E-DFAE-B7B8-ADDAB77C2ABB}"/>
              </a:ext>
            </a:extLst>
          </p:cNvPr>
          <p:cNvSpPr/>
          <p:nvPr/>
        </p:nvSpPr>
        <p:spPr>
          <a:xfrm>
            <a:off x="662740" y="3598333"/>
            <a:ext cx="37319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3B562BA-C0B6-E1CA-4A25-6F9E15BD5795}"/>
              </a:ext>
            </a:extLst>
          </p:cNvPr>
          <p:cNvSpPr txBox="1">
            <a:spLocks/>
          </p:cNvSpPr>
          <p:nvPr/>
        </p:nvSpPr>
        <p:spPr>
          <a:xfrm>
            <a:off x="428359" y="5917889"/>
            <a:ext cx="4408086" cy="12984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Avenir Next LT Pro" panose="020B0504020202020204" pitchFamily="34" charset="77"/>
              </a:rPr>
              <a:t>Introduction to Deep Learning</a:t>
            </a:r>
            <a:endParaRPr lang="en-US" sz="24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0761C6E-807A-24EC-EFD6-C35987197CC4}"/>
              </a:ext>
            </a:extLst>
          </p:cNvPr>
          <p:cNvSpPr txBox="1">
            <a:spLocks/>
          </p:cNvSpPr>
          <p:nvPr/>
        </p:nvSpPr>
        <p:spPr>
          <a:xfrm>
            <a:off x="1426942" y="5500377"/>
            <a:ext cx="2093976" cy="129844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EEL4810</a:t>
            </a:r>
          </a:p>
        </p:txBody>
      </p:sp>
    </p:spTree>
    <p:extLst>
      <p:ext uri="{BB962C8B-B14F-4D97-AF65-F5344CB8AC3E}">
        <p14:creationId xmlns:p14="http://schemas.microsoft.com/office/powerpoint/2010/main" val="113524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4115A-F5A4-6B19-5B22-184978C8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9672A39-C6F3-32F3-3B5B-19C4B9ABDA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5215" y="182880"/>
            <a:ext cx="3478785" cy="356616"/>
          </a:xfrm>
        </p:spPr>
        <p:txBody>
          <a:bodyPr/>
          <a:lstStyle/>
          <a:p>
            <a:r>
              <a:rPr lang="en-US" dirty="0"/>
              <a:t>U.C.F.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E93F5A-8B78-0664-891D-167EF140F8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401D2DB-B06A-DC0E-9227-EB0E714419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SHELFVISION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2FFC6D6C-F725-DD08-9F8C-BC4CDDFA818C}"/>
              </a:ext>
            </a:extLst>
          </p:cNvPr>
          <p:cNvSpPr txBox="1">
            <a:spLocks/>
          </p:cNvSpPr>
          <p:nvPr/>
        </p:nvSpPr>
        <p:spPr>
          <a:xfrm>
            <a:off x="290010" y="903760"/>
            <a:ext cx="6007608" cy="1298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Project Wrap-Up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8345CE9-83E8-07A0-84DF-B8E9B4E17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375" y="1512823"/>
            <a:ext cx="5303519" cy="5187019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Initial Challenges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ShelfVision</a:t>
            </a:r>
            <a:r>
              <a:rPr lang="en-US" sz="1600" dirty="0"/>
              <a:t> successfully evolved from a broken baseline to a functioning object detector for dense retail shelves.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Our final model produced interpretable predictions with a </a:t>
            </a:r>
            <a:r>
              <a:rPr lang="en-US" sz="1600" dirty="0" err="1"/>
              <a:t>mAP</a:t>
            </a:r>
            <a:r>
              <a:rPr lang="en-US" sz="1600" dirty="0"/>
              <a:t> of 0.0069, an average </a:t>
            </a:r>
            <a:r>
              <a:rPr lang="en-US" sz="1600" dirty="0" err="1"/>
              <a:t>IoU</a:t>
            </a:r>
            <a:r>
              <a:rPr lang="en-US" sz="1600" dirty="0"/>
              <a:t> of 0.3875, and 19 true positives on a test subset.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While performance remains modest, these results show meaningful progress in one of the most challenging detection settings.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Our Roles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Colin Kirby</a:t>
            </a:r>
            <a:r>
              <a:rPr lang="en-US" sz="1600" dirty="0"/>
              <a:t>: Led model design and training tools, built visualizations, and managed architecture.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Nathan Little: </a:t>
            </a:r>
            <a:r>
              <a:rPr lang="en-US" sz="1600" dirty="0"/>
              <a:t>Focused on debugging, evaluation logic, and presentation content</a:t>
            </a:r>
          </a:p>
          <a:p>
            <a:pPr algn="just"/>
            <a:endParaRPr lang="en-US" sz="24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ED95730-34AB-A5A1-1683-BCBE6ECFBCF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1109" y="3308662"/>
            <a:ext cx="20322518" cy="5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01F347F-3200-9F5A-9F91-5B1001A77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480DAC2-D25E-30ED-B1A7-5526554E32D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2639" y="2943858"/>
            <a:ext cx="19768463" cy="4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8795222-F21B-34DD-803F-E680BA03EE20}"/>
              </a:ext>
            </a:extLst>
          </p:cNvPr>
          <p:cNvSpPr txBox="1">
            <a:spLocks/>
          </p:cNvSpPr>
          <p:nvPr/>
        </p:nvSpPr>
        <p:spPr>
          <a:xfrm>
            <a:off x="6167628" y="903760"/>
            <a:ext cx="6007608" cy="1298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Final Takeaway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0EEDB-1251-7605-A375-04D691432690}"/>
              </a:ext>
            </a:extLst>
          </p:cNvPr>
          <p:cNvSpPr/>
          <p:nvPr/>
        </p:nvSpPr>
        <p:spPr>
          <a:xfrm rot="16200000" flipV="1">
            <a:off x="3710204" y="3653223"/>
            <a:ext cx="503044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1943AB4-4117-B802-9087-CDE03D4DB439}"/>
              </a:ext>
            </a:extLst>
          </p:cNvPr>
          <p:cNvSpPr txBox="1">
            <a:spLocks/>
          </p:cNvSpPr>
          <p:nvPr/>
        </p:nvSpPr>
        <p:spPr>
          <a:xfrm>
            <a:off x="6514960" y="1499811"/>
            <a:ext cx="5303519" cy="5187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Iterative development and custom-built tools gave us the precision needed to troubleshoot dense object scenes, helping us shape a detector that can grow to meet the real-world demands of retail shelf environments.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C57BB-7010-8DAD-EE22-F88F68F0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747" y="3025049"/>
            <a:ext cx="5171944" cy="3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1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2B1C0-F069-3013-A6D3-3F710A20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628" y="907627"/>
            <a:ext cx="6007608" cy="1298448"/>
          </a:xfrm>
        </p:spPr>
        <p:txBody>
          <a:bodyPr/>
          <a:lstStyle/>
          <a:p>
            <a:pPr algn="ctr"/>
            <a:r>
              <a:rPr lang="en-US" sz="3600" dirty="0"/>
              <a:t>Problem &amp; Motivation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8209056-E758-A072-B094-7C42A5794E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960679-74AE-54D9-E8EE-F207ECEA6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9672" y="1488101"/>
            <a:ext cx="5303519" cy="518701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Retail shelf images contain hundreds of tightly packed products.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Products have similar shapes and colors, making them hard to distinguish.</a:t>
            </a:r>
          </a:p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Where Standard Models Fail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Off-the-shelf detectors (like YOLOv5) are trained on general datasets (e.g., COCO).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They struggle with anchor mismatches and poor generalization.</a:t>
            </a:r>
          </a:p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Our Goal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Develop a custom anchor-based detector tailored for dense, retail-style scenes.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Improve training stability, matching logic, and box localization for SKU-110K.</a:t>
            </a:r>
          </a:p>
        </p:txBody>
      </p:sp>
      <p:pic>
        <p:nvPicPr>
          <p:cNvPr id="21" name="Picture 6" descr="Identification of items in a grocery store freezer with bounding boxes.">
            <a:extLst>
              <a:ext uri="{FF2B5EF4-FFF2-40B4-BE49-F238E27FC236}">
                <a16:creationId xmlns:a16="http://schemas.microsoft.com/office/drawing/2014/main" id="{BA4AF728-A35B-2DD1-D120-040A800BE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675583"/>
            <a:ext cx="5302023" cy="302215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hancing Retail Analytics with YOLOv8 Object Detection">
            <a:extLst>
              <a:ext uri="{FF2B5EF4-FFF2-40B4-BE49-F238E27FC236}">
                <a16:creationId xmlns:a16="http://schemas.microsoft.com/office/drawing/2014/main" id="{111DB507-1A49-0644-E4FF-3F888B9D3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0" y="3697736"/>
            <a:ext cx="5372717" cy="316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2BDA-91E6-5729-5A8E-A13306E44CB5}"/>
              </a:ext>
            </a:extLst>
          </p:cNvPr>
          <p:cNvSpPr txBox="1">
            <a:spLocks/>
          </p:cNvSpPr>
          <p:nvPr/>
        </p:nvSpPr>
        <p:spPr>
          <a:xfrm>
            <a:off x="4450080" y="182880"/>
            <a:ext cx="3291840" cy="3566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SHELFVISION</a:t>
            </a:r>
            <a:endParaRPr lang="en-US" dirty="0"/>
          </a:p>
        </p:txBody>
      </p:sp>
      <p:sp>
        <p:nvSpPr>
          <p:cNvPr id="25" name="Footer Placeholder 11">
            <a:extLst>
              <a:ext uri="{FF2B5EF4-FFF2-40B4-BE49-F238E27FC236}">
                <a16:creationId xmlns:a16="http://schemas.microsoft.com/office/drawing/2014/main" id="{292DCFE9-278A-F4B6-34D7-104AA9783BF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5215" y="182880"/>
            <a:ext cx="3478785" cy="356616"/>
          </a:xfrm>
        </p:spPr>
        <p:txBody>
          <a:bodyPr/>
          <a:lstStyle/>
          <a:p>
            <a:r>
              <a:rPr lang="en-US" dirty="0"/>
              <a:t>U.C.F.</a:t>
            </a:r>
          </a:p>
        </p:txBody>
      </p:sp>
    </p:spTree>
    <p:extLst>
      <p:ext uri="{BB962C8B-B14F-4D97-AF65-F5344CB8AC3E}">
        <p14:creationId xmlns:p14="http://schemas.microsoft.com/office/powerpoint/2010/main" val="113264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5215" y="182880"/>
            <a:ext cx="3478785" cy="356616"/>
          </a:xfrm>
        </p:spPr>
        <p:txBody>
          <a:bodyPr/>
          <a:lstStyle/>
          <a:p>
            <a:r>
              <a:rPr lang="en-US" dirty="0"/>
              <a:t>U.C.F.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90A721-C054-8FE2-D0E9-68406EF30F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SHELFVISION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E0E1AA87-3EA8-D5EA-1E55-3C135A7216D1}"/>
              </a:ext>
            </a:extLst>
          </p:cNvPr>
          <p:cNvSpPr txBox="1">
            <a:spLocks/>
          </p:cNvSpPr>
          <p:nvPr/>
        </p:nvSpPr>
        <p:spPr>
          <a:xfrm>
            <a:off x="325459" y="924560"/>
            <a:ext cx="6007608" cy="1298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Dataset &amp; Preprocessing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F0ABA8F1-6B0D-6222-B23F-3C6FC5CA13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503" y="1573784"/>
            <a:ext cx="5303519" cy="5187019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SKU-110K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11,762 retail shelf images with ~147 labeled products each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Features dense layouts, small objects, and heavy overlap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Preprocessing Pipeline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Parsed CSV annotations into normalized coordinates.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Resized images with padding to maintain spatial consistency.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Training Preparation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Grouped each image with its labels and sizes into uniform batches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Visually checked a sample of the data to confirm correct formatting and alignment</a:t>
            </a:r>
            <a:endParaRPr lang="en-US" sz="16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just"/>
            <a:endParaRPr lang="en-US" sz="1600" dirty="0"/>
          </a:p>
        </p:txBody>
      </p:sp>
      <p:pic>
        <p:nvPicPr>
          <p:cNvPr id="3075" name="Picture 1">
            <a:extLst>
              <a:ext uri="{FF2B5EF4-FFF2-40B4-BE49-F238E27FC236}">
                <a16:creationId xmlns:a16="http://schemas.microsoft.com/office/drawing/2014/main" id="{F7335732-A15F-5A8D-FF10-BA0B7056C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19" y="764370"/>
            <a:ext cx="5019878" cy="518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6243A7A-148A-EB78-8FF7-4692AF33BF26}"/>
              </a:ext>
            </a:extLst>
          </p:cNvPr>
          <p:cNvSpPr txBox="1"/>
          <p:nvPr/>
        </p:nvSpPr>
        <p:spPr>
          <a:xfrm>
            <a:off x="7170742" y="5999819"/>
            <a:ext cx="45501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1000"/>
              </a:spcBef>
            </a:pPr>
            <a:r>
              <a:rPr lang="en-US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Fig. 1.	</a:t>
            </a:r>
            <a:r>
              <a:rPr lang="en-US" sz="1600" dirty="0"/>
              <a:t>Sample </a:t>
            </a:r>
            <a:r>
              <a:rPr lang="en-US" sz="1600" dirty="0" err="1"/>
              <a:t>DataLoader</a:t>
            </a:r>
            <a:r>
              <a:rPr lang="en-US" sz="1600" dirty="0"/>
              <a:t> Output and Ground Truth Bounding Boxes.</a:t>
            </a:r>
          </a:p>
        </p:txBody>
      </p:sp>
    </p:spTree>
    <p:extLst>
      <p:ext uri="{BB962C8B-B14F-4D97-AF65-F5344CB8AC3E}">
        <p14:creationId xmlns:p14="http://schemas.microsoft.com/office/powerpoint/2010/main" val="117594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6D9FF6D-6EFB-B599-B543-7360273A7C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90F375C-3D28-9F5C-CD85-991DF0FF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628" y="907627"/>
            <a:ext cx="6007608" cy="1298448"/>
          </a:xfrm>
        </p:spPr>
        <p:txBody>
          <a:bodyPr/>
          <a:lstStyle/>
          <a:p>
            <a:pPr algn="ctr"/>
            <a:r>
              <a:rPr lang="en-US" sz="3600" dirty="0"/>
              <a:t>Model Architecture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EFC7820-6836-A6AB-EAAC-42145F033307}"/>
              </a:ext>
            </a:extLst>
          </p:cNvPr>
          <p:cNvSpPr txBox="1">
            <a:spLocks/>
          </p:cNvSpPr>
          <p:nvPr/>
        </p:nvSpPr>
        <p:spPr>
          <a:xfrm>
            <a:off x="4450080" y="182880"/>
            <a:ext cx="3291840" cy="3566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SHELFVISION</a:t>
            </a:r>
            <a:endParaRPr lang="en-US" dirty="0"/>
          </a:p>
        </p:txBody>
      </p:sp>
      <p:sp>
        <p:nvSpPr>
          <p:cNvPr id="23" name="Footer Placeholder 11">
            <a:extLst>
              <a:ext uri="{FF2B5EF4-FFF2-40B4-BE49-F238E27FC236}">
                <a16:creationId xmlns:a16="http://schemas.microsoft.com/office/drawing/2014/main" id="{E1C6F83C-386A-51E8-D505-B3EA31E0C3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5215" y="182880"/>
            <a:ext cx="3478785" cy="356616"/>
          </a:xfrm>
        </p:spPr>
        <p:txBody>
          <a:bodyPr/>
          <a:lstStyle/>
          <a:p>
            <a:r>
              <a:rPr lang="en-US" dirty="0"/>
              <a:t>U.C.F.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1E55C985-0AFF-C0C7-8BD9-49BF85D4B5E9}"/>
              </a:ext>
            </a:extLst>
          </p:cNvPr>
          <p:cNvSpPr txBox="1">
            <a:spLocks/>
          </p:cNvSpPr>
          <p:nvPr/>
        </p:nvSpPr>
        <p:spPr>
          <a:xfrm>
            <a:off x="6519672" y="1556851"/>
            <a:ext cx="5303519" cy="5187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Feature Extraction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Our model uses a deep network to extract meaningful features from input images.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It combines low-level details and high-level patterns to detect products at different sizes.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Anchor Generation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Anchors are placed across the image at multiple scales and shapes.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This allows the model to make predictions for both small and large items.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Object Matching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Anchors are matched to product boxes based on overlap and position.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added fallback rules to ensure every product is assigned at least one prediction anchor.</a:t>
            </a:r>
          </a:p>
        </p:txBody>
      </p:sp>
      <p:pic>
        <p:nvPicPr>
          <p:cNvPr id="53" name="Graphic 52" descr="Database outline">
            <a:extLst>
              <a:ext uri="{FF2B5EF4-FFF2-40B4-BE49-F238E27FC236}">
                <a16:creationId xmlns:a16="http://schemas.microsoft.com/office/drawing/2014/main" id="{3E8D383F-A02E-ADF3-C396-1A41688A1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70" y="1428547"/>
            <a:ext cx="890871" cy="890871"/>
          </a:xfrm>
          <a:prstGeom prst="rect">
            <a:avLst/>
          </a:prstGeom>
        </p:spPr>
      </p:pic>
      <p:pic>
        <p:nvPicPr>
          <p:cNvPr id="54" name="Graphic 53" descr="Left Brain with solid fill">
            <a:extLst>
              <a:ext uri="{FF2B5EF4-FFF2-40B4-BE49-F238E27FC236}">
                <a16:creationId xmlns:a16="http://schemas.microsoft.com/office/drawing/2014/main" id="{46ACC59B-12BA-8D7B-6B4D-B511C5F76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9068" y="1452327"/>
            <a:ext cx="914400" cy="914400"/>
          </a:xfrm>
          <a:prstGeom prst="rect">
            <a:avLst/>
          </a:prstGeom>
        </p:spPr>
      </p:pic>
      <p:pic>
        <p:nvPicPr>
          <p:cNvPr id="55" name="Graphic 54" descr="Pyramid with levels with solid fill">
            <a:extLst>
              <a:ext uri="{FF2B5EF4-FFF2-40B4-BE49-F238E27FC236}">
                <a16:creationId xmlns:a16="http://schemas.microsoft.com/office/drawing/2014/main" id="{3251206E-CC7E-E9A1-535D-2C072E87E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9395" y="1428547"/>
            <a:ext cx="914400" cy="914400"/>
          </a:xfrm>
          <a:prstGeom prst="rect">
            <a:avLst/>
          </a:prstGeom>
        </p:spPr>
      </p:pic>
      <p:pic>
        <p:nvPicPr>
          <p:cNvPr id="56" name="Graphic 55" descr="Bullseye outline">
            <a:extLst>
              <a:ext uri="{FF2B5EF4-FFF2-40B4-BE49-F238E27FC236}">
                <a16:creationId xmlns:a16="http://schemas.microsoft.com/office/drawing/2014/main" id="{E7CDDE2B-FD50-462C-EAA9-A3B24138B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3399" y="1452327"/>
            <a:ext cx="914400" cy="914400"/>
          </a:xfrm>
          <a:prstGeom prst="rect">
            <a:avLst/>
          </a:prstGeom>
        </p:spPr>
      </p:pic>
      <p:pic>
        <p:nvPicPr>
          <p:cNvPr id="57" name="Graphic 56" descr="Anchor with solid fill">
            <a:extLst>
              <a:ext uri="{FF2B5EF4-FFF2-40B4-BE49-F238E27FC236}">
                <a16:creationId xmlns:a16="http://schemas.microsoft.com/office/drawing/2014/main" id="{3BD28FBF-1EFD-2FEB-4BB6-056CB26E3A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5566" y="3658247"/>
            <a:ext cx="914400" cy="914400"/>
          </a:xfrm>
          <a:prstGeom prst="rect">
            <a:avLst/>
          </a:prstGeom>
        </p:spPr>
      </p:pic>
      <p:pic>
        <p:nvPicPr>
          <p:cNvPr id="58" name="Graphic 57" descr="Scales of justice outline">
            <a:extLst>
              <a:ext uri="{FF2B5EF4-FFF2-40B4-BE49-F238E27FC236}">
                <a16:creationId xmlns:a16="http://schemas.microsoft.com/office/drawing/2014/main" id="{99624064-2299-5972-B158-FEB756BDE8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2754" y="3748622"/>
            <a:ext cx="914400" cy="914400"/>
          </a:xfrm>
          <a:prstGeom prst="rect">
            <a:avLst/>
          </a:prstGeom>
        </p:spPr>
      </p:pic>
      <p:pic>
        <p:nvPicPr>
          <p:cNvPr id="59" name="Graphic 58" descr="Magnifying glass outline">
            <a:extLst>
              <a:ext uri="{FF2B5EF4-FFF2-40B4-BE49-F238E27FC236}">
                <a16:creationId xmlns:a16="http://schemas.microsoft.com/office/drawing/2014/main" id="{A7148698-FE60-B7D9-02AD-EC49481BE1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20861" y="3784086"/>
            <a:ext cx="914400" cy="914400"/>
          </a:xfrm>
          <a:prstGeom prst="rect">
            <a:avLst/>
          </a:prstGeom>
        </p:spPr>
      </p:pic>
      <p:pic>
        <p:nvPicPr>
          <p:cNvPr id="60" name="Graphic 59" descr="Body builder outline">
            <a:extLst>
              <a:ext uri="{FF2B5EF4-FFF2-40B4-BE49-F238E27FC236}">
                <a16:creationId xmlns:a16="http://schemas.microsoft.com/office/drawing/2014/main" id="{4AF0DB1D-96A2-350C-B54D-F983465903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3660" y="3784086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588E054-9B71-D57C-E082-7FBF9A2EB11E}"/>
              </a:ext>
            </a:extLst>
          </p:cNvPr>
          <p:cNvCxnSpPr>
            <a:cxnSpLocks/>
          </p:cNvCxnSpPr>
          <p:nvPr/>
        </p:nvCxnSpPr>
        <p:spPr>
          <a:xfrm>
            <a:off x="1484365" y="1885747"/>
            <a:ext cx="1980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EB26AB-E844-FDE2-898E-16EDE875A3C5}"/>
              </a:ext>
            </a:extLst>
          </p:cNvPr>
          <p:cNvCxnSpPr>
            <a:cxnSpLocks/>
          </p:cNvCxnSpPr>
          <p:nvPr/>
        </p:nvCxnSpPr>
        <p:spPr>
          <a:xfrm>
            <a:off x="3221885" y="1885747"/>
            <a:ext cx="1980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FFF4F42-5684-31C5-37A9-1225A8D01E62}"/>
              </a:ext>
            </a:extLst>
          </p:cNvPr>
          <p:cNvCxnSpPr>
            <a:cxnSpLocks/>
          </p:cNvCxnSpPr>
          <p:nvPr/>
        </p:nvCxnSpPr>
        <p:spPr>
          <a:xfrm>
            <a:off x="4941831" y="1885747"/>
            <a:ext cx="1980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FF82A66-B42B-5AF9-7386-CAF8ADBF8FF6}"/>
              </a:ext>
            </a:extLst>
          </p:cNvPr>
          <p:cNvCxnSpPr>
            <a:cxnSpLocks/>
          </p:cNvCxnSpPr>
          <p:nvPr/>
        </p:nvCxnSpPr>
        <p:spPr>
          <a:xfrm rot="5400000">
            <a:off x="5747516" y="3370017"/>
            <a:ext cx="1980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54D85FA-01BD-26AF-FA6D-BA0D11C5CB9F}"/>
              </a:ext>
            </a:extLst>
          </p:cNvPr>
          <p:cNvCxnSpPr>
            <a:cxnSpLocks/>
          </p:cNvCxnSpPr>
          <p:nvPr/>
        </p:nvCxnSpPr>
        <p:spPr>
          <a:xfrm flipH="1">
            <a:off x="4891170" y="4205822"/>
            <a:ext cx="1980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C8423F8-32EA-1043-FAAF-866C90330655}"/>
              </a:ext>
            </a:extLst>
          </p:cNvPr>
          <p:cNvCxnSpPr>
            <a:cxnSpLocks/>
          </p:cNvCxnSpPr>
          <p:nvPr/>
        </p:nvCxnSpPr>
        <p:spPr>
          <a:xfrm flipH="1">
            <a:off x="3166852" y="4241286"/>
            <a:ext cx="1980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AA9B79D-0296-F599-2C3A-9E94A36C03B5}"/>
              </a:ext>
            </a:extLst>
          </p:cNvPr>
          <p:cNvCxnSpPr>
            <a:cxnSpLocks/>
          </p:cNvCxnSpPr>
          <p:nvPr/>
        </p:nvCxnSpPr>
        <p:spPr>
          <a:xfrm flipH="1">
            <a:off x="1541558" y="4241286"/>
            <a:ext cx="19805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EF74984-AFBD-73A9-CFEB-D7BA6D159423}"/>
              </a:ext>
            </a:extLst>
          </p:cNvPr>
          <p:cNvSpPr txBox="1"/>
          <p:nvPr/>
        </p:nvSpPr>
        <p:spPr>
          <a:xfrm>
            <a:off x="71045" y="2400258"/>
            <a:ext cx="1413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ea typeface="+mj-ea"/>
                <a:cs typeface="+mj-cs"/>
              </a:rPr>
              <a:t>Dataset Loader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F29C50-7EB9-D52A-0AE1-5AC531888E3E}"/>
              </a:ext>
            </a:extLst>
          </p:cNvPr>
          <p:cNvSpPr txBox="1"/>
          <p:nvPr/>
        </p:nvSpPr>
        <p:spPr>
          <a:xfrm>
            <a:off x="1739608" y="2378491"/>
            <a:ext cx="1413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ea typeface="+mj-ea"/>
                <a:cs typeface="+mj-cs"/>
              </a:rPr>
              <a:t>ResNet</a:t>
            </a:r>
            <a:r>
              <a:rPr lang="en-US" sz="2000" dirty="0">
                <a:latin typeface="+mj-lt"/>
                <a:ea typeface="+mj-ea"/>
                <a:cs typeface="+mj-cs"/>
              </a:rPr>
              <a:t> Backbone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F4E229-7575-9C7C-7C12-6A4CD266515C}"/>
              </a:ext>
            </a:extLst>
          </p:cNvPr>
          <p:cNvSpPr txBox="1"/>
          <p:nvPr/>
        </p:nvSpPr>
        <p:spPr>
          <a:xfrm>
            <a:off x="3419935" y="2384890"/>
            <a:ext cx="1413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ea typeface="+mj-ea"/>
                <a:cs typeface="+mj-cs"/>
              </a:rPr>
              <a:t>F. P. N.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EEDBAF5-9011-35F9-3503-95716B69E2BC}"/>
              </a:ext>
            </a:extLst>
          </p:cNvPr>
          <p:cNvSpPr txBox="1"/>
          <p:nvPr/>
        </p:nvSpPr>
        <p:spPr>
          <a:xfrm>
            <a:off x="5139881" y="2378491"/>
            <a:ext cx="1413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ea typeface="+mj-ea"/>
                <a:cs typeface="+mj-cs"/>
              </a:rPr>
              <a:t>Detection Head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E231A0-8120-5667-69BE-33B8C44F5440}"/>
              </a:ext>
            </a:extLst>
          </p:cNvPr>
          <p:cNvSpPr txBox="1"/>
          <p:nvPr/>
        </p:nvSpPr>
        <p:spPr>
          <a:xfrm>
            <a:off x="5139881" y="4617907"/>
            <a:ext cx="1413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  <a:ea typeface="+mj-ea"/>
                <a:cs typeface="+mj-cs"/>
              </a:rPr>
              <a:t>Anchor Generator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D9F19B-1E91-36FF-2215-588B0B3DECF7}"/>
              </a:ext>
            </a:extLst>
          </p:cNvPr>
          <p:cNvSpPr txBox="1"/>
          <p:nvPr/>
        </p:nvSpPr>
        <p:spPr>
          <a:xfrm>
            <a:off x="3465198" y="4663021"/>
            <a:ext cx="1413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ea typeface="+mj-ea"/>
                <a:cs typeface="+mj-cs"/>
              </a:rPr>
              <a:t>Anchor Matching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1C405C-043C-98A0-C5D1-011BABF5AA7B}"/>
              </a:ext>
            </a:extLst>
          </p:cNvPr>
          <p:cNvSpPr txBox="1"/>
          <p:nvPr/>
        </p:nvSpPr>
        <p:spPr>
          <a:xfrm>
            <a:off x="1739608" y="4771795"/>
            <a:ext cx="1413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ea typeface="+mj-ea"/>
                <a:cs typeface="+mj-cs"/>
              </a:rPr>
              <a:t>Detector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F0F944-3313-96EC-48BA-83C846DF9A97}"/>
              </a:ext>
            </a:extLst>
          </p:cNvPr>
          <p:cNvSpPr txBox="1"/>
          <p:nvPr/>
        </p:nvSpPr>
        <p:spPr>
          <a:xfrm>
            <a:off x="71045" y="4816909"/>
            <a:ext cx="1413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ea typeface="+mj-ea"/>
                <a:cs typeface="+mj-cs"/>
              </a:rPr>
              <a:t>Training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3866AD8-90B5-A15B-C600-CB6473D33191}"/>
              </a:ext>
            </a:extLst>
          </p:cNvPr>
          <p:cNvSpPr txBox="1"/>
          <p:nvPr/>
        </p:nvSpPr>
        <p:spPr>
          <a:xfrm>
            <a:off x="0" y="6150114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+mj-lt"/>
                <a:ea typeface="+mj-ea"/>
                <a:cs typeface="+mj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0621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C74D2-4AD9-7560-A067-8F5D17554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9063CD4-8616-B149-D676-398A6EE0F93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5215" y="182880"/>
            <a:ext cx="3478785" cy="356616"/>
          </a:xfrm>
        </p:spPr>
        <p:txBody>
          <a:bodyPr/>
          <a:lstStyle/>
          <a:p>
            <a:r>
              <a:rPr lang="en-US" dirty="0"/>
              <a:t>U.C.F.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A34335-6E00-6175-8C92-325C334865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3C99602-F318-CA35-3082-42033C7D40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SHELFVISION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7CB667EE-FAA8-C0FA-8FBE-111F8EE881A7}"/>
              </a:ext>
            </a:extLst>
          </p:cNvPr>
          <p:cNvSpPr txBox="1">
            <a:spLocks/>
          </p:cNvSpPr>
          <p:nvPr/>
        </p:nvSpPr>
        <p:spPr>
          <a:xfrm>
            <a:off x="325459" y="924560"/>
            <a:ext cx="6007608" cy="1298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Training Strategy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1812B77-2454-030D-C87E-41EA283F2D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503" y="1573784"/>
            <a:ext cx="5303519" cy="5187019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Loss Functions &amp; Learning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model learns to detect objects by minimizing two types of error: one for classifying items and another for adjusting box positions.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scaled the box-related loss to prevent it from overwhelming early training.</a:t>
            </a:r>
            <a:endParaRPr lang="en-US" sz="16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Training Setup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gradually increased the learning rate during the first few epochs to help the model stabilize early on, then reduced it in steps to encourage more refined learning as training progressed.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Throughout training, we monitored the model’s progress by saving visualizations of loss curves after each epoch, which helped us spot issues like plateaus or unstable learning patterns.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2AE58D9-9DED-AF6D-BDC8-615DD43163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1109" y="3308662"/>
            <a:ext cx="20322518" cy="5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31B23731-2B15-2B45-188F-F93C581C34A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84135" y="1686375"/>
            <a:ext cx="160615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F7FD81DB-DFE3-BE04-415B-AD319A15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64" y="958475"/>
            <a:ext cx="3542620" cy="28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FF7DE281-5DD9-0084-E05B-6C0677B4B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BADEC1F2-BCBD-F8C4-D88E-2CFD1600B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28" y="3781362"/>
            <a:ext cx="3975390" cy="29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55420-E7A0-C41A-5564-FA5AEC189C2B}"/>
              </a:ext>
            </a:extLst>
          </p:cNvPr>
          <p:cNvSpPr txBox="1"/>
          <p:nvPr/>
        </p:nvSpPr>
        <p:spPr>
          <a:xfrm>
            <a:off x="9578979" y="1361543"/>
            <a:ext cx="24841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C478A-91EE-E1C3-F3B9-E268118DD70B}"/>
              </a:ext>
            </a:extLst>
          </p:cNvPr>
          <p:cNvSpPr txBox="1"/>
          <p:nvPr/>
        </p:nvSpPr>
        <p:spPr>
          <a:xfrm>
            <a:off x="6096000" y="4312560"/>
            <a:ext cx="24841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AFTER</a:t>
            </a: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8434606F-8B66-FFDB-CFC7-2B04F34D7F33}"/>
              </a:ext>
            </a:extLst>
          </p:cNvPr>
          <p:cNvSpPr/>
          <p:nvPr/>
        </p:nvSpPr>
        <p:spPr>
          <a:xfrm flipV="1">
            <a:off x="7233920" y="4873090"/>
            <a:ext cx="1016000" cy="765709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E35ADC1-2DD2-1BA5-8E22-F78B9AB4C320}"/>
              </a:ext>
            </a:extLst>
          </p:cNvPr>
          <p:cNvSpPr/>
          <p:nvPr/>
        </p:nvSpPr>
        <p:spPr>
          <a:xfrm flipH="1" flipV="1">
            <a:off x="9879584" y="1942424"/>
            <a:ext cx="1016000" cy="765709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90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93C85-7DEB-25C7-66C7-D9B26937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77FBC2-AE6C-967F-3B67-65D2B964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628" y="907627"/>
            <a:ext cx="6007608" cy="1298448"/>
          </a:xfrm>
        </p:spPr>
        <p:txBody>
          <a:bodyPr/>
          <a:lstStyle/>
          <a:p>
            <a:pPr algn="ctr"/>
            <a:r>
              <a:rPr lang="en-US" sz="3600" dirty="0"/>
              <a:t>Evaluation Pipeline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A210C9F-3589-4AAD-E2B5-E455270113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8AF60C-DB56-1597-0293-5A2C2C7B8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9672" y="1488101"/>
            <a:ext cx="5303519" cy="5187019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Debugging The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developed tools to visualize model predictions, inspect how anchors are placed across feature maps, and verify how well they align with ground truth boxes during training and evaluation.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These tools helped us quickly identify and fix early-stage problems like oversized predictions, poor anchor-object matching, and cases where the model made no meaningful detections at all.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Evaluating Performance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built a full evaluation system to measure precision, recall, </a:t>
            </a:r>
            <a:r>
              <a:rPr lang="en-US" sz="1600" dirty="0" err="1"/>
              <a:t>IoU</a:t>
            </a:r>
            <a:r>
              <a:rPr lang="en-US" sz="1600" dirty="0"/>
              <a:t>, and </a:t>
            </a:r>
            <a:r>
              <a:rPr lang="en-US" sz="1600" dirty="0" err="1"/>
              <a:t>mAP</a:t>
            </a:r>
            <a:r>
              <a:rPr lang="en-US" sz="1600" dirty="0"/>
              <a:t> across a test 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It also produced visual summaries like </a:t>
            </a:r>
            <a:r>
              <a:rPr lang="en-US" sz="1600" dirty="0" err="1"/>
              <a:t>IoU</a:t>
            </a:r>
            <a:r>
              <a:rPr lang="en-US" sz="1600" dirty="0"/>
              <a:t> histograms and precision-recall curves to better understand model behavior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258F05-F312-7BEA-49A8-44D81CCD31CD}"/>
              </a:ext>
            </a:extLst>
          </p:cNvPr>
          <p:cNvSpPr txBox="1">
            <a:spLocks/>
          </p:cNvSpPr>
          <p:nvPr/>
        </p:nvSpPr>
        <p:spPr>
          <a:xfrm>
            <a:off x="4450080" y="182880"/>
            <a:ext cx="3291840" cy="3566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SHELFVISION</a:t>
            </a:r>
            <a:endParaRPr lang="en-US" dirty="0"/>
          </a:p>
        </p:txBody>
      </p:sp>
      <p:sp>
        <p:nvSpPr>
          <p:cNvPr id="25" name="Footer Placeholder 11">
            <a:extLst>
              <a:ext uri="{FF2B5EF4-FFF2-40B4-BE49-F238E27FC236}">
                <a16:creationId xmlns:a16="http://schemas.microsoft.com/office/drawing/2014/main" id="{7F93CAAA-85A4-257D-D90A-71AC3C4996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5215" y="182880"/>
            <a:ext cx="3478785" cy="356616"/>
          </a:xfrm>
        </p:spPr>
        <p:txBody>
          <a:bodyPr/>
          <a:lstStyle/>
          <a:p>
            <a:r>
              <a:rPr lang="en-US" dirty="0"/>
              <a:t>U.C.F.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C69B5-4FAA-93AE-EA4C-D6E690BCBF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5902183" y="2982315"/>
            <a:ext cx="20744713" cy="5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74016924-E940-D513-1B4C-2A0C31AC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3" y="912369"/>
            <a:ext cx="5303518" cy="50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5B5C-8B9C-A051-1F62-28356C3F5183}"/>
              </a:ext>
            </a:extLst>
          </p:cNvPr>
          <p:cNvSpPr txBox="1"/>
          <p:nvPr/>
        </p:nvSpPr>
        <p:spPr>
          <a:xfrm>
            <a:off x="705063" y="5974743"/>
            <a:ext cx="530351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1000"/>
              </a:spcBef>
            </a:pPr>
            <a:r>
              <a:rPr lang="en-US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Fig. 3.	</a:t>
            </a:r>
            <a:r>
              <a:rPr lang="en-US" sz="1600" dirty="0"/>
              <a:t>Anchor boxes overlaid on an SKU-110K shelf image, showing multi-scale coverage at one FPN level.</a:t>
            </a:r>
          </a:p>
        </p:txBody>
      </p:sp>
    </p:spTree>
    <p:extLst>
      <p:ext uri="{BB962C8B-B14F-4D97-AF65-F5344CB8AC3E}">
        <p14:creationId xmlns:p14="http://schemas.microsoft.com/office/powerpoint/2010/main" val="24167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E7993-B977-C43C-8395-8202A059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EF9DE51-96C7-1127-054D-DDEF762DE30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5215" y="182880"/>
            <a:ext cx="3478785" cy="356616"/>
          </a:xfrm>
        </p:spPr>
        <p:txBody>
          <a:bodyPr/>
          <a:lstStyle/>
          <a:p>
            <a:r>
              <a:rPr lang="en-US" dirty="0"/>
              <a:t>U.C.F.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0BCD7A-8E45-613F-7165-924840037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A8E88CE-1433-1EF6-E962-89A10D1CB5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SHELFVISION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B4A04E1E-6545-91D4-EFDE-C12C797BB2E7}"/>
              </a:ext>
            </a:extLst>
          </p:cNvPr>
          <p:cNvSpPr txBox="1">
            <a:spLocks/>
          </p:cNvSpPr>
          <p:nvPr/>
        </p:nvSpPr>
        <p:spPr>
          <a:xfrm>
            <a:off x="325459" y="924560"/>
            <a:ext cx="6007608" cy="1298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From Failure to Function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09E96257-B5A0-B691-7217-4FA4C07140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503" y="1510091"/>
            <a:ext cx="5303519" cy="5187019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Early Struggles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Initial versions failed to learn — predictions were either empty or misaligned.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Training metrics like </a:t>
            </a:r>
            <a:r>
              <a:rPr lang="en-US" sz="1600" dirty="0" err="1"/>
              <a:t>mAP</a:t>
            </a:r>
            <a:r>
              <a:rPr lang="en-US" sz="1600" dirty="0"/>
              <a:t>, </a:t>
            </a:r>
            <a:r>
              <a:rPr lang="en-US" sz="1600" dirty="0" err="1"/>
              <a:t>IoU</a:t>
            </a:r>
            <a:r>
              <a:rPr lang="en-US" sz="1600" dirty="0"/>
              <a:t>, and F1 remained near zero, even after several epochs.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Key Fixes &amp; Debugging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We fixed anchor sizing, improved box predictions, and added fallback rules to improve object matching.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Added custom visualization tools to monitor anchor spread, prediction deltas, and loss curves.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Validation Results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Model gradually stabilized, producing more accurate box predictions with higher alignment.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Training loss curves improved and visual outputs became more consistent across test images.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FB6FBFF-A6A8-60F8-4292-9EEECE0DF84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1109" y="3308662"/>
            <a:ext cx="20322518" cy="5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BE2C401-D28B-0569-79C7-50503DB6B79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84135" y="1686375"/>
            <a:ext cx="1606154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4279874-CEE7-B80A-FF93-AE75C24FE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12F4DC4-1700-AE09-00CE-1D3AD20A6A0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2639" y="2943858"/>
            <a:ext cx="19768463" cy="4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19AC2920-0C18-42C7-80F3-D18573E81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066" y="654326"/>
            <a:ext cx="5363409" cy="28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F04C8637-4A55-18C3-B64A-CB00C90CD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022" y="48456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6DCA1-CC95-62C4-82FB-0C8BAD6DD3B7}"/>
              </a:ext>
            </a:extLst>
          </p:cNvPr>
          <p:cNvSpPr txBox="1"/>
          <p:nvPr/>
        </p:nvSpPr>
        <p:spPr>
          <a:xfrm>
            <a:off x="5981022" y="3462727"/>
            <a:ext cx="571545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1000"/>
              </a:spcBef>
            </a:pPr>
            <a:r>
              <a:rPr lang="en-US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Fig. 4.	</a:t>
            </a:r>
            <a:r>
              <a:rPr lang="en-US" sz="1600" dirty="0"/>
              <a:t> Before and after predictions: baseline shows noisy boxes; new model produces better-aligned results.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495630-BCDC-4423-06EC-914C381082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0010" y="5109660"/>
            <a:ext cx="20923617" cy="4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5" name="Picture 7">
            <a:extLst>
              <a:ext uri="{FF2B5EF4-FFF2-40B4-BE49-F238E27FC236}">
                <a16:creationId xmlns:a16="http://schemas.microsoft.com/office/drawing/2014/main" id="{79E45C6E-C3B1-8D44-4303-74B72E96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066" y="4103601"/>
            <a:ext cx="5262975" cy="263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3D630-2CDE-BA9A-CFBC-1E872F71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154EC6-03F7-BB94-2AA3-8DA33872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628" y="907627"/>
            <a:ext cx="6007608" cy="1298448"/>
          </a:xfrm>
        </p:spPr>
        <p:txBody>
          <a:bodyPr/>
          <a:lstStyle/>
          <a:p>
            <a:pPr algn="ctr"/>
            <a:r>
              <a:rPr lang="en-US" sz="3600" dirty="0"/>
              <a:t>YOLOv5 vs. </a:t>
            </a:r>
            <a:r>
              <a:rPr lang="en-US" sz="3600" dirty="0" err="1"/>
              <a:t>ShelfVision</a:t>
            </a:r>
            <a:endParaRPr lang="en-US" sz="360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267B67C-6CC3-DEDC-B682-8CCC4ADD4A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0A961F4-E2C8-AA44-7BE0-0287B1B960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9672" y="1488101"/>
            <a:ext cx="5303519" cy="5369899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YOLOv5’s Struggles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YOLOv5, even after fine-tuning on SKU-110K, failed to detect any shelf items—producing 0 true positives, 0 </a:t>
            </a:r>
            <a:r>
              <a:rPr lang="en-US" sz="1600" dirty="0" err="1"/>
              <a:t>mAP</a:t>
            </a:r>
            <a:r>
              <a:rPr lang="en-US" sz="1600" dirty="0"/>
              <a:t>, and no meaningful overlap with ground truth.</a:t>
            </a:r>
          </a:p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Why It Fails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model isn’t designed for dense, cluttered layouts like retail shelves. Its pretrained weights don’t transfer well to SKU-110K’s high object count and tight spacing.</a:t>
            </a:r>
          </a:p>
          <a:p>
            <a:pPr algn="ctr">
              <a:spcBef>
                <a:spcPts val="1800"/>
              </a:spcBef>
            </a:pPr>
            <a:r>
              <a:rPr lang="en-US" sz="2400" b="1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ShelfVision’s</a:t>
            </a: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Advantages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Despite lower confidence and fewer predictions, </a:t>
            </a:r>
            <a:r>
              <a:rPr lang="en-US" sz="1600" dirty="0" err="1"/>
              <a:t>ShelfVision</a:t>
            </a:r>
            <a:r>
              <a:rPr lang="en-US" sz="1600" dirty="0"/>
              <a:t> achieved 19 true positives and a </a:t>
            </a:r>
            <a:r>
              <a:rPr lang="en-US" sz="1600" dirty="0" err="1"/>
              <a:t>mAP</a:t>
            </a:r>
            <a:r>
              <a:rPr lang="en-US" sz="1600" dirty="0"/>
              <a:t> of 0.0069—showing early signs of learning SKU-specific patterns.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00354F1-71EB-0116-7C7C-46A836F76387}"/>
              </a:ext>
            </a:extLst>
          </p:cNvPr>
          <p:cNvSpPr txBox="1">
            <a:spLocks/>
          </p:cNvSpPr>
          <p:nvPr/>
        </p:nvSpPr>
        <p:spPr>
          <a:xfrm>
            <a:off x="4450080" y="182880"/>
            <a:ext cx="3291840" cy="3566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SHELFVISION</a:t>
            </a:r>
            <a:endParaRPr lang="en-US" dirty="0"/>
          </a:p>
        </p:txBody>
      </p:sp>
      <p:sp>
        <p:nvSpPr>
          <p:cNvPr id="25" name="Footer Placeholder 11">
            <a:extLst>
              <a:ext uri="{FF2B5EF4-FFF2-40B4-BE49-F238E27FC236}">
                <a16:creationId xmlns:a16="http://schemas.microsoft.com/office/drawing/2014/main" id="{E69B6E88-0ECA-FF7F-BE2A-6F5EF09D76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5215" y="182880"/>
            <a:ext cx="3478785" cy="356616"/>
          </a:xfrm>
        </p:spPr>
        <p:txBody>
          <a:bodyPr/>
          <a:lstStyle/>
          <a:p>
            <a:r>
              <a:rPr lang="en-US" dirty="0"/>
              <a:t>U.C.F.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1E9CA5-6D29-EE7B-E37A-B2CBB40905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5902183" y="2982315"/>
            <a:ext cx="20744713" cy="5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BAAF3-C457-9373-181B-F7FC69851E63}"/>
              </a:ext>
            </a:extLst>
          </p:cNvPr>
          <p:cNvSpPr txBox="1"/>
          <p:nvPr/>
        </p:nvSpPr>
        <p:spPr>
          <a:xfrm>
            <a:off x="247904" y="5372743"/>
            <a:ext cx="59703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spcBef>
                <a:spcPts val="1000"/>
              </a:spcBef>
            </a:pPr>
            <a:r>
              <a:rPr lang="en-US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Fig. 5.	</a:t>
            </a:r>
            <a:r>
              <a:rPr lang="en-US" sz="1600" dirty="0"/>
              <a:t>YOLOv5 (left) vs. </a:t>
            </a:r>
            <a:r>
              <a:rPr lang="en-US" sz="1600" dirty="0" err="1"/>
              <a:t>ShelfVision</a:t>
            </a:r>
            <a:r>
              <a:rPr lang="en-US" sz="1600" dirty="0"/>
              <a:t> (right). YOLO predicts densely but inaccurately, while </a:t>
            </a:r>
            <a:r>
              <a:rPr lang="en-US" sz="1600" dirty="0" err="1"/>
              <a:t>ShelfVision</a:t>
            </a:r>
            <a:r>
              <a:rPr lang="en-US" sz="1600" dirty="0"/>
              <a:t> makes fewer but better-aligned detections with ground truth.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59A321E-4925-33F5-7CB5-57126E25F72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784530" y="2959455"/>
            <a:ext cx="1622773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EF89C7F7-9717-B95F-3328-5D395D69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39" y="1286967"/>
            <a:ext cx="5944299" cy="388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5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AA7AA-C034-670D-C363-5512B60D5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65713E6-04CD-FB19-8DCF-810FFAB27E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5215" y="182880"/>
            <a:ext cx="3478785" cy="356616"/>
          </a:xfrm>
        </p:spPr>
        <p:txBody>
          <a:bodyPr/>
          <a:lstStyle/>
          <a:p>
            <a:r>
              <a:rPr lang="en-US" dirty="0"/>
              <a:t>U.C.F.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F46D78-814C-3D71-A571-BF492BF291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B31F01D-21E3-2BCC-004E-0E53EFDE2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SHELFVISION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8FEEAA66-20AA-5876-8EB5-E5E1067D153B}"/>
              </a:ext>
            </a:extLst>
          </p:cNvPr>
          <p:cNvSpPr txBox="1">
            <a:spLocks/>
          </p:cNvSpPr>
          <p:nvPr/>
        </p:nvSpPr>
        <p:spPr>
          <a:xfrm>
            <a:off x="290010" y="903760"/>
            <a:ext cx="6007608" cy="1298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Key Takeaways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89E9561-661D-71F6-1DD0-53D18F5F5B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375" y="1512823"/>
            <a:ext cx="5303519" cy="5187019"/>
          </a:xfrm>
        </p:spPr>
        <p:txBody>
          <a:bodyPr/>
          <a:lstStyle/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Initial Challenges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Early </a:t>
            </a:r>
            <a:r>
              <a:rPr lang="en-US" sz="1600" dirty="0" err="1"/>
              <a:t>ShelfVision</a:t>
            </a:r>
            <a:r>
              <a:rPr lang="en-US" sz="1600" dirty="0"/>
              <a:t> models failed due to poor anchor coverage, unstable predictions, and strict matching rules The system often produced empty outputs or wildly inaccurate boxes.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What Helped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Dynamic fallback matching and better anchor tuning ensured every ground truth was represented.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Visual tools gave real-time insight into what the model was doing—and why it was failing.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What We Are Now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ShelfVision</a:t>
            </a:r>
            <a:r>
              <a:rPr lang="en-US" sz="1600" dirty="0"/>
              <a:t> now creates interpretable results with 19 true positives and solid alignment (</a:t>
            </a:r>
            <a:r>
              <a:rPr lang="en-US" sz="1600" dirty="0" err="1"/>
              <a:t>IoU</a:t>
            </a:r>
            <a:r>
              <a:rPr lang="en-US" sz="1600" dirty="0"/>
              <a:t> ≈ 0.38).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While still early-stage, the system shows it can generalize to real shelf layouts with continued tuning.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44880DA-9B9E-C050-AD7E-73B49EE7CAE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1109" y="3308662"/>
            <a:ext cx="20322518" cy="5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A709C12-9EB9-A7E0-ACB3-89E1E691E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F2C7844-410F-D71E-60BB-10F76FFE98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2639" y="2943858"/>
            <a:ext cx="19768463" cy="4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1C20322-88D2-9169-477D-15B817863909}"/>
              </a:ext>
            </a:extLst>
          </p:cNvPr>
          <p:cNvSpPr txBox="1">
            <a:spLocks/>
          </p:cNvSpPr>
          <p:nvPr/>
        </p:nvSpPr>
        <p:spPr>
          <a:xfrm>
            <a:off x="6167628" y="903760"/>
            <a:ext cx="6007608" cy="12984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Future Works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FE274C-8552-02FB-6F73-EBF71ACFA53F}"/>
              </a:ext>
            </a:extLst>
          </p:cNvPr>
          <p:cNvSpPr txBox="1">
            <a:spLocks/>
          </p:cNvSpPr>
          <p:nvPr/>
        </p:nvSpPr>
        <p:spPr>
          <a:xfrm>
            <a:off x="6509993" y="1488101"/>
            <a:ext cx="5303519" cy="5187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8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Threshold Tuning &amp; Filtering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Adjust confidence thresholds and refine post-processing to reduce false positives and improve precision.</a:t>
            </a:r>
          </a:p>
          <a:p>
            <a:pPr algn="ctr">
              <a:spcBef>
                <a:spcPts val="12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Longer Training on Full Dataset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Train on the complete SKU-110K set to improve generalization and reduce overfitting to small subsets.</a:t>
            </a:r>
          </a:p>
          <a:p>
            <a:pPr algn="ctr">
              <a:spcBef>
                <a:spcPts val="12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Multi-Scale &amp; Layer Refinement</a:t>
            </a:r>
            <a:endParaRPr lang="en-US" sz="16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Incorporate more FPN levels or attention-based enhancements to better handle objects of varying sizes.</a:t>
            </a:r>
          </a:p>
          <a:p>
            <a:pPr algn="ctr">
              <a:spcBef>
                <a:spcPts val="1200"/>
              </a:spcBef>
            </a:pPr>
            <a:r>
              <a: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Improved Box Decoding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Further stabilize delta predictions and improve output alignment for tightly packed items.</a:t>
            </a:r>
          </a:p>
          <a:p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2CAA6A-FD28-5EC0-DB40-187FCDE339AE}"/>
              </a:ext>
            </a:extLst>
          </p:cNvPr>
          <p:cNvSpPr/>
          <p:nvPr/>
        </p:nvSpPr>
        <p:spPr>
          <a:xfrm rot="16200000" flipV="1">
            <a:off x="3710204" y="3653223"/>
            <a:ext cx="503044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2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4488694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FFC4"/>
      </a:accent1>
      <a:accent2>
        <a:srgbClr val="007DFF"/>
      </a:accent2>
      <a:accent3>
        <a:srgbClr val="FF0057"/>
      </a:accent3>
      <a:accent4>
        <a:srgbClr val="CEFF00"/>
      </a:accent4>
      <a:accent5>
        <a:srgbClr val="00C4FF"/>
      </a:accent5>
      <a:accent6>
        <a:srgbClr val="FF3FCA"/>
      </a:accent6>
      <a:hlink>
        <a:srgbClr val="0563C1"/>
      </a:hlink>
      <a:folHlink>
        <a:srgbClr val="954F72"/>
      </a:folHlink>
    </a:clrScheme>
    <a:fontScheme name="Custom 88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6940_wac_SD_v5" id="{5B6B3162-CAEC-4947-B1A5-A4BC67A9AA2F}" vid="{E2B17069-84C9-46DA-80B0-451C97F07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7B7C7A-6EA8-4F95-B3FD-C7AE6228DE0E}">
  <ds:schemaRefs>
    <ds:schemaRef ds:uri="16c05727-aa75-4e4a-9b5f-8a80a1165891"/>
    <ds:schemaRef ds:uri="71af3243-3dd4-4a8d-8c0d-dd76da1f02a5"/>
    <ds:schemaRef ds:uri="http://schemas.microsoft.com/sharepoint/v3"/>
    <ds:schemaRef ds:uri="http://www.w3.org/XML/1998/namespace"/>
    <ds:schemaRef ds:uri="230e9df3-be65-4c73-a93b-d1236ebd677e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8148204-BBE6-478C-AA37-6248A47F72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BA5E99-A6DE-4E5E-A9E3-DA0E17FA4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Music photo book </Template>
  <TotalTime>70</TotalTime>
  <Words>1170</Words>
  <Application>Microsoft Office PowerPoint</Application>
  <PresentationFormat>Widescreen</PresentationFormat>
  <Paragraphs>135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Avenir Next LT Pro Demi</vt:lpstr>
      <vt:lpstr>Calibri</vt:lpstr>
      <vt:lpstr>Century Gothic</vt:lpstr>
      <vt:lpstr>Sagona ExtraLight</vt:lpstr>
      <vt:lpstr>Office Theme</vt:lpstr>
      <vt:lpstr>By : </vt:lpstr>
      <vt:lpstr>Problem &amp; Motivation</vt:lpstr>
      <vt:lpstr>PowerPoint Presentation</vt:lpstr>
      <vt:lpstr>Model Architecture</vt:lpstr>
      <vt:lpstr>PowerPoint Presentation</vt:lpstr>
      <vt:lpstr>Evaluation Pipeline</vt:lpstr>
      <vt:lpstr>PowerPoint Presentation</vt:lpstr>
      <vt:lpstr>YOLOv5 vs. ShelfVision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Kirby</dc:creator>
  <cp:lastModifiedBy>Colin Kirby</cp:lastModifiedBy>
  <cp:revision>40</cp:revision>
  <dcterms:created xsi:type="dcterms:W3CDTF">2025-04-16T01:57:43Z</dcterms:created>
  <dcterms:modified xsi:type="dcterms:W3CDTF">2025-04-16T03:08:29Z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